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66" r:id="rId5"/>
    <p:sldId id="273" r:id="rId6"/>
    <p:sldId id="257" r:id="rId7"/>
    <p:sldId id="258" r:id="rId8"/>
    <p:sldId id="274" r:id="rId9"/>
    <p:sldId id="259" r:id="rId10"/>
    <p:sldId id="270" r:id="rId11"/>
    <p:sldId id="262"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74" autoAdjust="0"/>
  </p:normalViewPr>
  <p:slideViewPr>
    <p:cSldViewPr snapToGrid="0" showGuides="1">
      <p:cViewPr varScale="1">
        <p:scale>
          <a:sx n="91" d="100"/>
          <a:sy n="91" d="100"/>
        </p:scale>
        <p:origin x="322" y="77"/>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07.06.2021</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07.06.2021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g"/><Relationship Id="rId2" Type="http://schemas.openxmlformats.org/officeDocument/2006/relationships/image" Target="../media/image11.jp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sz="5400"/>
              <a:t>CLOUD COMPUTING</a:t>
            </a:r>
            <a:endParaRPr lang="ru-RU" sz="54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786259" y="3425363"/>
            <a:ext cx="3828694" cy="1155026"/>
          </a:xfrm>
        </p:spPr>
        <p:txBody>
          <a:bodyPr>
            <a:normAutofit fontScale="92500"/>
          </a:bodyPr>
          <a:lstStyle/>
          <a:p>
            <a:r>
              <a:rPr lang="en-US" sz="2400">
                <a:solidFill>
                  <a:schemeClr val="accent2">
                    <a:lumMod val="75000"/>
                  </a:schemeClr>
                </a:solidFill>
              </a:rPr>
              <a:t>TOPIC:</a:t>
            </a:r>
          </a:p>
          <a:p>
            <a:r>
              <a:rPr lang="en-US" sz="2400"/>
              <a:t>SỬ DỤNG DOCKER ĐỂ ẢO HÓA SERVER UBUNTU</a:t>
            </a:r>
            <a:endParaRPr lang="ru-RU" sz="2400"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a:t>JUNE</a:t>
            </a:r>
            <a:br>
              <a:rPr lang="en-US"/>
            </a:br>
            <a:r>
              <a:rPr lang="en-US"/>
              <a:t>2021</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srcRect l="14117" r="14117"/>
          <a:stretch/>
        </p:blipFill>
        <p:spPr>
          <a:xfrm>
            <a:off x="4614953" y="0"/>
            <a:ext cx="7585924" cy="5949573"/>
          </a:xfrm>
        </p:spPr>
      </p:pic>
      <p:sp>
        <p:nvSpPr>
          <p:cNvPr id="4" name="TextBox 3">
            <a:extLst>
              <a:ext uri="{FF2B5EF4-FFF2-40B4-BE49-F238E27FC236}">
                <a16:creationId xmlns:a16="http://schemas.microsoft.com/office/drawing/2014/main" id="{B370FE37-16EA-4F30-9316-CF0EE8F16E6D}"/>
              </a:ext>
            </a:extLst>
          </p:cNvPr>
          <p:cNvSpPr txBox="1"/>
          <p:nvPr/>
        </p:nvSpPr>
        <p:spPr>
          <a:xfrm>
            <a:off x="0" y="6322664"/>
            <a:ext cx="4616970" cy="400110"/>
          </a:xfrm>
          <a:prstGeom prst="rect">
            <a:avLst/>
          </a:prstGeom>
          <a:noFill/>
        </p:spPr>
        <p:txBody>
          <a:bodyPr wrap="none" rtlCol="0">
            <a:spAutoFit/>
          </a:bodyPr>
          <a:lstStyle/>
          <a:p>
            <a:r>
              <a:rPr lang="en-US" sz="2000" b="1" spc="50">
                <a:ln w="0"/>
                <a:solidFill>
                  <a:schemeClr val="bg2"/>
                </a:solidFill>
                <a:effectLst>
                  <a:innerShdw blurRad="63500" dist="50800" dir="13500000">
                    <a:srgbClr val="000000">
                      <a:alpha val="50000"/>
                    </a:srgbClr>
                  </a:innerShdw>
                </a:effectLst>
              </a:rPr>
              <a:t>Giảng viên: TS Huỳnh Xuân Phụng</a:t>
            </a:r>
          </a:p>
        </p:txBody>
      </p:sp>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1BA7D-F745-4D4F-A2BD-22B9E19A9367}"/>
              </a:ext>
            </a:extLst>
          </p:cNvPr>
          <p:cNvSpPr>
            <a:spLocks noGrp="1"/>
          </p:cNvSpPr>
          <p:nvPr>
            <p:ph type="title"/>
          </p:nvPr>
        </p:nvSpPr>
        <p:spPr/>
        <p:txBody>
          <a:bodyPr/>
          <a:lstStyle/>
          <a:p>
            <a:r>
              <a:rPr lang="en-US"/>
              <a:t>MEMBER</a:t>
            </a:r>
          </a:p>
        </p:txBody>
      </p:sp>
      <p:sp>
        <p:nvSpPr>
          <p:cNvPr id="5" name="Slide Number Placeholder 4">
            <a:extLst>
              <a:ext uri="{FF2B5EF4-FFF2-40B4-BE49-F238E27FC236}">
                <a16:creationId xmlns:a16="http://schemas.microsoft.com/office/drawing/2014/main" id="{91BF07E1-C89A-49DC-A867-A12C2B6E1675}"/>
              </a:ext>
            </a:extLst>
          </p:cNvPr>
          <p:cNvSpPr>
            <a:spLocks noGrp="1"/>
          </p:cNvSpPr>
          <p:nvPr>
            <p:ph type="sldNum" sz="quarter" idx="12"/>
          </p:nvPr>
        </p:nvSpPr>
        <p:spPr/>
        <p:txBody>
          <a:bodyPr/>
          <a:lstStyle/>
          <a:p>
            <a:fld id="{D495E168-DA5E-4888-8D8A-92B118324C14}" type="slidenum">
              <a:rPr lang="ru-RU" smtClean="0"/>
              <a:t>2</a:t>
            </a:fld>
            <a:endParaRPr lang="ru-RU" dirty="0"/>
          </a:p>
        </p:txBody>
      </p:sp>
      <p:sp>
        <p:nvSpPr>
          <p:cNvPr id="6" name="Text Placeholder 5">
            <a:extLst>
              <a:ext uri="{FF2B5EF4-FFF2-40B4-BE49-F238E27FC236}">
                <a16:creationId xmlns:a16="http://schemas.microsoft.com/office/drawing/2014/main" id="{CB82936A-4468-4121-A468-837555C5FA59}"/>
              </a:ext>
            </a:extLst>
          </p:cNvPr>
          <p:cNvSpPr>
            <a:spLocks noGrp="1"/>
          </p:cNvSpPr>
          <p:nvPr>
            <p:ph type="body" sz="quarter" idx="15"/>
          </p:nvPr>
        </p:nvSpPr>
        <p:spPr>
          <a:xfrm>
            <a:off x="7643812" y="2722700"/>
            <a:ext cx="4548187" cy="1412599"/>
          </a:xfrm>
        </p:spPr>
        <p:txBody>
          <a:bodyPr anchor="b">
            <a:normAutofit lnSpcReduction="10000"/>
          </a:bodyPr>
          <a:lstStyle/>
          <a:p>
            <a:pPr marL="0" indent="0" algn="r">
              <a:lnSpc>
                <a:spcPct val="100000"/>
              </a:lnSpc>
              <a:buNone/>
            </a:pPr>
            <a:r>
              <a:rPr lang="en-US" sz="1800" b="1">
                <a:ln w="0"/>
                <a:solidFill>
                  <a:schemeClr val="accent1"/>
                </a:solidFill>
                <a:effectLst>
                  <a:outerShdw blurRad="38100" dist="25400" dir="5400000" algn="ctr" rotWithShape="0">
                    <a:srgbClr val="6E747A">
                      <a:alpha val="43000"/>
                    </a:srgbClr>
                  </a:outerShdw>
                </a:effectLst>
              </a:rPr>
              <a:t>TỔNG QUAN ĐIỆN TOÁN ĐÁM MÂY</a:t>
            </a:r>
          </a:p>
          <a:p>
            <a:pPr marL="0" indent="0" algn="r">
              <a:lnSpc>
                <a:spcPct val="100000"/>
              </a:lnSpc>
              <a:buNone/>
            </a:pPr>
            <a:r>
              <a:rPr lang="en-US" sz="1800" b="1">
                <a:ln w="0"/>
                <a:solidFill>
                  <a:schemeClr val="accent1"/>
                </a:solidFill>
                <a:effectLst>
                  <a:outerShdw blurRad="38100" dist="25400" dir="5400000" algn="ctr" rotWithShape="0">
                    <a:srgbClr val="6E747A">
                      <a:alpha val="43000"/>
                    </a:srgbClr>
                  </a:outerShdw>
                </a:effectLst>
              </a:rPr>
              <a:t>DOCKER</a:t>
            </a:r>
          </a:p>
          <a:p>
            <a:pPr marL="0" indent="0" algn="r">
              <a:lnSpc>
                <a:spcPct val="100000"/>
              </a:lnSpc>
              <a:buNone/>
            </a:pPr>
            <a:r>
              <a:rPr lang="en-US" sz="1800" b="1">
                <a:ln w="0"/>
                <a:solidFill>
                  <a:schemeClr val="accent1"/>
                </a:solidFill>
                <a:effectLst>
                  <a:outerShdw blurRad="38100" dist="25400" dir="5400000" algn="ctr" rotWithShape="0">
                    <a:srgbClr val="6E747A">
                      <a:alpha val="43000"/>
                    </a:srgbClr>
                  </a:outerShdw>
                </a:effectLst>
              </a:rPr>
              <a:t>SSH</a:t>
            </a:r>
          </a:p>
          <a:p>
            <a:pPr marL="0" indent="0" algn="r">
              <a:lnSpc>
                <a:spcPct val="100000"/>
              </a:lnSpc>
              <a:buNone/>
            </a:pPr>
            <a:r>
              <a:rPr lang="en-US" sz="1800" b="1">
                <a:ln w="0"/>
                <a:solidFill>
                  <a:schemeClr val="accent1"/>
                </a:solidFill>
                <a:effectLst>
                  <a:outerShdw blurRad="38100" dist="25400" dir="5400000" algn="ctr" rotWithShape="0">
                    <a:srgbClr val="6E747A">
                      <a:alpha val="43000"/>
                    </a:srgbClr>
                  </a:outerShdw>
                </a:effectLst>
              </a:rPr>
              <a:t>DEMO SẢN PHẨM</a:t>
            </a:r>
          </a:p>
        </p:txBody>
      </p:sp>
      <p:sp>
        <p:nvSpPr>
          <p:cNvPr id="7" name="Text Placeholder 6">
            <a:extLst>
              <a:ext uri="{FF2B5EF4-FFF2-40B4-BE49-F238E27FC236}">
                <a16:creationId xmlns:a16="http://schemas.microsoft.com/office/drawing/2014/main" id="{4EBD1601-5544-4C94-8863-F37D5257B36C}"/>
              </a:ext>
            </a:extLst>
          </p:cNvPr>
          <p:cNvSpPr>
            <a:spLocks noGrp="1"/>
          </p:cNvSpPr>
          <p:nvPr>
            <p:ph type="body" sz="quarter" idx="16"/>
          </p:nvPr>
        </p:nvSpPr>
        <p:spPr/>
        <p:txBody>
          <a:bodyPr/>
          <a:lstStyle/>
          <a:p>
            <a:r>
              <a:rPr lang="en-US"/>
              <a:t>NGUYỄN ĐỨC THUẬN 	18130043</a:t>
            </a:r>
          </a:p>
          <a:p>
            <a:r>
              <a:rPr lang="en-US"/>
              <a:t>LÊ NGỌC ĐOAN		17133014</a:t>
            </a:r>
          </a:p>
        </p:txBody>
      </p:sp>
      <p:sp>
        <p:nvSpPr>
          <p:cNvPr id="8" name="Text Placeholder 7">
            <a:extLst>
              <a:ext uri="{FF2B5EF4-FFF2-40B4-BE49-F238E27FC236}">
                <a16:creationId xmlns:a16="http://schemas.microsoft.com/office/drawing/2014/main" id="{87A5C99A-4686-49A1-AFB3-2A5A0BC5276C}"/>
              </a:ext>
            </a:extLst>
          </p:cNvPr>
          <p:cNvSpPr>
            <a:spLocks noGrp="1"/>
          </p:cNvSpPr>
          <p:nvPr>
            <p:ph type="body" sz="quarter" idx="17"/>
          </p:nvPr>
        </p:nvSpPr>
        <p:spPr>
          <a:xfrm>
            <a:off x="8808440" y="4583040"/>
            <a:ext cx="3383559" cy="689525"/>
          </a:xfrm>
        </p:spPr>
        <p:txBody>
          <a:bodyPr anchor="ctr">
            <a:normAutofit/>
          </a:bodyPr>
          <a:lstStyle/>
          <a:p>
            <a:pPr algn="ctr"/>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NỘI DUNG BÁO CÁO</a:t>
            </a:r>
          </a:p>
        </p:txBody>
      </p:sp>
      <p:pic>
        <p:nvPicPr>
          <p:cNvPr id="10" name="Picture 9">
            <a:extLst>
              <a:ext uri="{FF2B5EF4-FFF2-40B4-BE49-F238E27FC236}">
                <a16:creationId xmlns:a16="http://schemas.microsoft.com/office/drawing/2014/main" id="{61A31D82-6D78-416C-AC7F-BCBB4BC93D2E}"/>
              </a:ext>
            </a:extLst>
          </p:cNvPr>
          <p:cNvPicPr>
            <a:picLocks noChangeAspect="1"/>
          </p:cNvPicPr>
          <p:nvPr/>
        </p:nvPicPr>
        <p:blipFill>
          <a:blip r:embed="rId2"/>
          <a:stretch>
            <a:fillRect/>
          </a:stretch>
        </p:blipFill>
        <p:spPr>
          <a:xfrm>
            <a:off x="248560" y="3548543"/>
            <a:ext cx="6568800" cy="2633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9217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arn(inVertical)">
                                      <p:cBhvr>
                                        <p:cTn id="11" dur="500"/>
                                        <p:tgtEl>
                                          <p:spTgt spid="7">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arn(inVertic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right)">
                                      <p:cBhvr>
                                        <p:cTn id="20" dur="500"/>
                                        <p:tgtEl>
                                          <p:spTgt spid="8">
                                            <p:txEl>
                                              <p:pRg st="0" end="0"/>
                                            </p:txEl>
                                          </p:spTgt>
                                        </p:tgtEl>
                                      </p:cBhvr>
                                    </p:animEffect>
                                  </p:childTnLst>
                                </p:cTn>
                              </p:par>
                            </p:childTnLst>
                          </p:cTn>
                        </p:par>
                        <p:par>
                          <p:cTn id="21" fill="hold">
                            <p:stCondLst>
                              <p:cond delay="500"/>
                            </p:stCondLst>
                            <p:childTnLst>
                              <p:par>
                                <p:cTn id="22" presetID="22" presetClass="entr" presetSubtype="2"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right)">
                                      <p:cBhvr>
                                        <p:cTn id="24" dur="500"/>
                                        <p:tgtEl>
                                          <p:spTgt spid="6">
                                            <p:txEl>
                                              <p:pRg st="0" end="0"/>
                                            </p:txEl>
                                          </p:spTgt>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wipe(right)">
                                      <p:cBhvr>
                                        <p:cTn id="28" dur="500"/>
                                        <p:tgtEl>
                                          <p:spTgt spid="6">
                                            <p:txEl>
                                              <p:pRg st="1" end="1"/>
                                            </p:txEl>
                                          </p:spTgt>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right)">
                                      <p:cBhvr>
                                        <p:cTn id="32" dur="500"/>
                                        <p:tgtEl>
                                          <p:spTgt spid="6">
                                            <p:txEl>
                                              <p:pRg st="2" end="2"/>
                                            </p:txEl>
                                          </p:spTgt>
                                        </p:tgtEl>
                                      </p:cBhvr>
                                    </p:animEffect>
                                  </p:childTnLst>
                                </p:cTn>
                              </p:par>
                            </p:childTnLst>
                          </p:cTn>
                        </p:par>
                        <p:par>
                          <p:cTn id="33" fill="hold">
                            <p:stCondLst>
                              <p:cond delay="2000"/>
                            </p:stCondLst>
                            <p:childTnLst>
                              <p:par>
                                <p:cTn id="34" presetID="22" presetClass="entr" presetSubtype="2" fill="hold" grpId="0" nodeType="after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wipe(right)">
                                      <p:cBhvr>
                                        <p:cTn id="3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t="4544" b="4544"/>
          <a:stretch/>
        </p:blipFill>
        <p:spPr>
          <a:xfrm>
            <a:off x="1310641" y="0"/>
            <a:ext cx="4216400"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Autofit/>
          </a:bodyPr>
          <a:lstStyle/>
          <a:p>
            <a:r>
              <a:rPr lang="en-US" sz="3200"/>
              <a:t>CLOUD COMPUTING</a:t>
            </a:r>
            <a:endParaRPr lang="ru-RU" sz="3200"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96418" y="2050475"/>
            <a:ext cx="3798801" cy="639683"/>
          </a:xfrm>
        </p:spPr>
        <p:txBody>
          <a:bodyPr/>
          <a:lstStyle/>
          <a:p>
            <a:pPr algn="ctr"/>
            <a:r>
              <a:rPr lang="en-US"/>
              <a:t>KHÁI NIỆM</a:t>
            </a:r>
            <a:endParaRPr lang="en-US"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pPr algn="just"/>
            <a:r>
              <a:rPr lang="en-US" sz="1600"/>
              <a:t>Cloud computing là phân phối tài nguyên điện toán theo nhu cầu thông qua internet</a:t>
            </a:r>
          </a:p>
          <a:p>
            <a:pPr algn="just"/>
            <a:r>
              <a:rPr lang="en-US" sz="1600"/>
              <a:t>Có </a:t>
            </a:r>
            <a:r>
              <a:rPr lang="vi-VN" sz="1600"/>
              <a:t>nhiều dịch vụ hỗ trợ và chính sách thanh toán theo mức độ sử dụng</a:t>
            </a:r>
          </a:p>
          <a:p>
            <a:pPr algn="just"/>
            <a:r>
              <a:rPr lang="en-US" sz="1600"/>
              <a:t>C</a:t>
            </a:r>
            <a:r>
              <a:rPr lang="vi-VN" sz="1600"/>
              <a:t>ó khả năng truy xuất ở mọi nơi</a:t>
            </a:r>
            <a:r>
              <a:rPr lang="en-US" sz="1600"/>
              <a:t> nếu</a:t>
            </a:r>
            <a:r>
              <a:rPr lang="vi-VN" sz="1600"/>
              <a:t> có internet</a:t>
            </a:r>
          </a:p>
          <a:p>
            <a:pPr algn="just"/>
            <a:r>
              <a:rPr lang="en-US" sz="1600"/>
              <a:t>C</a:t>
            </a:r>
            <a:r>
              <a:rPr lang="vi-VN" sz="1600"/>
              <a:t>ó nhiều máy chủ đặt ở nhiều nơi trên thế giới,</a:t>
            </a:r>
            <a:r>
              <a:rPr lang="en-US" sz="1600"/>
              <a:t> thông</a:t>
            </a:r>
            <a:r>
              <a:rPr lang="vi-VN" sz="1600"/>
              <a:t> qua đó có thể chia sẻ tài nguyên 1 cách dễ dàng và nhanh chóng</a:t>
            </a:r>
            <a:endParaRPr lang="ru-RU" sz="1600"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3066898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noAutofit/>
          </a:bodyPr>
          <a:lstStyle/>
          <a:p>
            <a:r>
              <a:rPr lang="en-US" sz="3200"/>
              <a:t>CLOUD COMPUTING</a:t>
            </a:r>
            <a:endParaRPr lang="ru-RU" sz="3200"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931178" y="2374900"/>
            <a:ext cx="3716324" cy="701675"/>
          </a:xfrm>
        </p:spPr>
        <p:txBody>
          <a:bodyPr/>
          <a:lstStyle/>
          <a:p>
            <a:pPr algn="ctr"/>
            <a:r>
              <a:rPr lang="en-US" sz="2000"/>
              <a:t>PHÂN LOẠI</a:t>
            </a:r>
            <a:endParaRPr lang="en-US" sz="2000" dirty="0"/>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37385" t="1604" r="-19" b="-21030"/>
          <a:stretch/>
        </p:blipFill>
        <p:spPr>
          <a:xfrm>
            <a:off x="3179428" y="858619"/>
            <a:ext cx="9013751" cy="4105120"/>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pic>
        <p:nvPicPr>
          <p:cNvPr id="11" name="Picture 10">
            <a:extLst>
              <a:ext uri="{FF2B5EF4-FFF2-40B4-BE49-F238E27FC236}">
                <a16:creationId xmlns:a16="http://schemas.microsoft.com/office/drawing/2014/main" id="{EEFF1167-8E85-42B8-BF9F-C4F9731B167B}"/>
              </a:ext>
            </a:extLst>
          </p:cNvPr>
          <p:cNvPicPr>
            <a:picLocks noChangeAspect="1"/>
          </p:cNvPicPr>
          <p:nvPr/>
        </p:nvPicPr>
        <p:blipFill>
          <a:blip r:embed="rId3"/>
          <a:stretch>
            <a:fillRect/>
          </a:stretch>
        </p:blipFill>
        <p:spPr>
          <a:xfrm>
            <a:off x="289819" y="2776400"/>
            <a:ext cx="4999042" cy="3347020"/>
          </a:xfrm>
          <a:prstGeom prst="rect">
            <a:avLst/>
          </a:prstGeom>
        </p:spPr>
      </p:pic>
      <p:pic>
        <p:nvPicPr>
          <p:cNvPr id="13" name="Picture 12">
            <a:extLst>
              <a:ext uri="{FF2B5EF4-FFF2-40B4-BE49-F238E27FC236}">
                <a16:creationId xmlns:a16="http://schemas.microsoft.com/office/drawing/2014/main" id="{0D5346FB-BD6B-489D-BAAA-DEE9D7533B2C}"/>
              </a:ext>
            </a:extLst>
          </p:cNvPr>
          <p:cNvPicPr>
            <a:picLocks noChangeAspect="1"/>
          </p:cNvPicPr>
          <p:nvPr/>
        </p:nvPicPr>
        <p:blipFill>
          <a:blip r:embed="rId4"/>
          <a:stretch>
            <a:fillRect/>
          </a:stretch>
        </p:blipFill>
        <p:spPr>
          <a:xfrm>
            <a:off x="273222" y="3076575"/>
            <a:ext cx="5588555" cy="339498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0235355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660872-5B02-418D-9A32-05ACD42F0D97}"/>
              </a:ext>
            </a:extLst>
          </p:cNvPr>
          <p:cNvPicPr>
            <a:picLocks noChangeAspect="1"/>
          </p:cNvPicPr>
          <p:nvPr/>
        </p:nvPicPr>
        <p:blipFill>
          <a:blip r:embed="rId2"/>
          <a:stretch>
            <a:fillRect/>
          </a:stretch>
        </p:blipFill>
        <p:spPr>
          <a:xfrm>
            <a:off x="838199" y="1729591"/>
            <a:ext cx="8737844" cy="5351929"/>
          </a:xfrm>
          <a:prstGeom prst="rect">
            <a:avLst/>
          </a:prstGeom>
        </p:spPr>
      </p:pic>
      <p:sp>
        <p:nvSpPr>
          <p:cNvPr id="3" name="Slide Number Placeholder 2">
            <a:extLst>
              <a:ext uri="{FF2B5EF4-FFF2-40B4-BE49-F238E27FC236}">
                <a16:creationId xmlns:a16="http://schemas.microsoft.com/office/drawing/2014/main" id="{C5A25E73-F77F-4318-A2C2-FF8A7E197428}"/>
              </a:ext>
            </a:extLst>
          </p:cNvPr>
          <p:cNvSpPr>
            <a:spLocks noGrp="1"/>
          </p:cNvSpPr>
          <p:nvPr>
            <p:ph type="sldNum" sz="quarter" idx="12"/>
          </p:nvPr>
        </p:nvSpPr>
        <p:spPr/>
        <p:txBody>
          <a:bodyPr/>
          <a:lstStyle/>
          <a:p>
            <a:fld id="{D495E168-DA5E-4888-8D8A-92B118324C14}" type="slidenum">
              <a:rPr lang="ru-RU" smtClean="0"/>
              <a:t>5</a:t>
            </a:fld>
            <a:endParaRPr lang="ru-RU" dirty="0"/>
          </a:p>
        </p:txBody>
      </p:sp>
      <p:sp>
        <p:nvSpPr>
          <p:cNvPr id="4" name="Content Placeholder 3">
            <a:extLst>
              <a:ext uri="{FF2B5EF4-FFF2-40B4-BE49-F238E27FC236}">
                <a16:creationId xmlns:a16="http://schemas.microsoft.com/office/drawing/2014/main" id="{1D8F105F-DC22-4925-8B1B-85494FBDFC4E}"/>
              </a:ext>
            </a:extLst>
          </p:cNvPr>
          <p:cNvSpPr>
            <a:spLocks noGrp="1"/>
          </p:cNvSpPr>
          <p:nvPr>
            <p:ph idx="1"/>
          </p:nvPr>
        </p:nvSpPr>
        <p:spPr>
          <a:xfrm>
            <a:off x="838199" y="1825625"/>
            <a:ext cx="6919033" cy="4650676"/>
          </a:xfrm>
        </p:spPr>
        <p:txBody>
          <a:bodyPr>
            <a:normAutofit/>
          </a:bodyPr>
          <a:lstStyle/>
          <a:p>
            <a:pPr algn="just"/>
            <a:r>
              <a:rPr lang="vi-VN"/>
              <a:t>docker engine: công cụ đóng gói ứng dụng, là thành phần chính của docker</a:t>
            </a:r>
          </a:p>
          <a:p>
            <a:pPr algn="just"/>
            <a:r>
              <a:rPr lang="vi-VN"/>
              <a:t>docker images: là 1 khuôn mẫu để tạo container.</a:t>
            </a:r>
          </a:p>
          <a:p>
            <a:pPr algn="just"/>
            <a:r>
              <a:rPr lang="vi-VN"/>
              <a:t>Container: là 1 instan</a:t>
            </a:r>
            <a:r>
              <a:rPr lang="en-US"/>
              <a:t>c</a:t>
            </a:r>
            <a:r>
              <a:rPr lang="vi-VN"/>
              <a:t>e của 1 image. có thể create, start, stop, move hoặc delete container dựa trên docker API hoặc CLI. </a:t>
            </a:r>
          </a:p>
          <a:p>
            <a:pPr algn="just"/>
            <a:r>
              <a:rPr lang="vi-VN"/>
              <a:t>docker hub (github cho docker images): nơi đây có hàng ngàn public images được tạo bởi cộng đồng cho phép bạn tìm và sử dụng các images mà bạn muốn.</a:t>
            </a:r>
          </a:p>
          <a:p>
            <a:pPr algn="just"/>
            <a:r>
              <a:rPr lang="vi-VN"/>
              <a:t>docker client: công cụ giúp người dùng giao tiếp với docker host</a:t>
            </a:r>
          </a:p>
          <a:p>
            <a:pPr algn="just"/>
            <a:r>
              <a:rPr lang="vi-VN"/>
              <a:t>docker daemon: tiếp nhận các yêu cầu từ docker client để quản lý các đối tượng như container, images, network, volumes thông qua REST API.</a:t>
            </a:r>
          </a:p>
          <a:p>
            <a:pPr algn="just"/>
            <a:r>
              <a:rPr lang="vi-VN"/>
              <a:t>Volumes: phần dữ liệu được tạo ra khi container được khởi tạo.</a:t>
            </a:r>
          </a:p>
          <a:p>
            <a:pPr algn="just"/>
            <a:r>
              <a:rPr lang="vi-VN"/>
              <a:t>dockerfile: là 1 tập tin bao gồm các chỉ dẫn để build 1 image.</a:t>
            </a:r>
          </a:p>
          <a:p>
            <a:pPr algn="just"/>
            <a:endParaRPr lang="en-US"/>
          </a:p>
        </p:txBody>
      </p:sp>
      <p:sp>
        <p:nvSpPr>
          <p:cNvPr id="5" name="Title 4">
            <a:extLst>
              <a:ext uri="{FF2B5EF4-FFF2-40B4-BE49-F238E27FC236}">
                <a16:creationId xmlns:a16="http://schemas.microsoft.com/office/drawing/2014/main" id="{CAFD1E14-A1D7-4919-BCAF-F41D2641C6B3}"/>
              </a:ext>
            </a:extLst>
          </p:cNvPr>
          <p:cNvSpPr>
            <a:spLocks noGrp="1"/>
          </p:cNvSpPr>
          <p:nvPr>
            <p:ph type="title"/>
          </p:nvPr>
        </p:nvSpPr>
        <p:spPr>
          <a:xfrm>
            <a:off x="838200" y="681037"/>
            <a:ext cx="9050518" cy="945498"/>
          </a:xfrm>
        </p:spPr>
        <p:txBody>
          <a:bodyPr/>
          <a:lstStyle/>
          <a:p>
            <a:r>
              <a:rPr lang="en-US"/>
              <a:t>DOCKER</a:t>
            </a:r>
          </a:p>
        </p:txBody>
      </p:sp>
      <p:pic>
        <p:nvPicPr>
          <p:cNvPr id="7" name="Picture 6">
            <a:extLst>
              <a:ext uri="{FF2B5EF4-FFF2-40B4-BE49-F238E27FC236}">
                <a16:creationId xmlns:a16="http://schemas.microsoft.com/office/drawing/2014/main" id="{EF1D5170-B332-4216-990C-20CFFA9758E5}"/>
              </a:ext>
            </a:extLst>
          </p:cNvPr>
          <p:cNvPicPr>
            <a:picLocks noChangeAspect="1"/>
          </p:cNvPicPr>
          <p:nvPr/>
        </p:nvPicPr>
        <p:blipFill>
          <a:blip r:embed="rId3"/>
          <a:stretch>
            <a:fillRect/>
          </a:stretch>
        </p:blipFill>
        <p:spPr>
          <a:xfrm>
            <a:off x="7757232" y="0"/>
            <a:ext cx="2131486" cy="1820644"/>
          </a:xfrm>
          <a:prstGeom prst="rect">
            <a:avLst/>
          </a:prstGeom>
        </p:spPr>
      </p:pic>
      <p:sp>
        <p:nvSpPr>
          <p:cNvPr id="8" name="TextBox 7">
            <a:extLst>
              <a:ext uri="{FF2B5EF4-FFF2-40B4-BE49-F238E27FC236}">
                <a16:creationId xmlns:a16="http://schemas.microsoft.com/office/drawing/2014/main" id="{A12E403A-3EC9-46AD-8E68-1B875E02F1C7}"/>
              </a:ext>
            </a:extLst>
          </p:cNvPr>
          <p:cNvSpPr txBox="1"/>
          <p:nvPr/>
        </p:nvSpPr>
        <p:spPr>
          <a:xfrm>
            <a:off x="1733823" y="3429000"/>
            <a:ext cx="7259272" cy="10772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vi-VN" sz="1600" b="1" i="0">
                <a:solidFill>
                  <a:srgbClr val="222222"/>
                </a:solidFill>
                <a:effectLst/>
                <a:latin typeface="Verdana" panose="020B0604030504040204" pitchFamily="34" charset="0"/>
              </a:rPr>
              <a:t>Docker</a:t>
            </a:r>
            <a:r>
              <a:rPr lang="vi-VN" sz="1600" b="0" i="0">
                <a:solidFill>
                  <a:srgbClr val="222222"/>
                </a:solidFill>
                <a:effectLst/>
                <a:latin typeface="Verdana" panose="020B0604030504040204" pitchFamily="34" charset="0"/>
              </a:rPr>
              <a:t> là một nền tảng để cung cấp cách để building, deploying và running ứng dụng dễ dàng hơn bằng cách sử dụng các containers (trên nền tảng ảo hóa). Ban đầu viết bằng Python, hiện tại đã chuyển sang Golang.</a:t>
            </a:r>
            <a:endParaRPr lang="en-US" sz="1600"/>
          </a:p>
        </p:txBody>
      </p:sp>
    </p:spTree>
    <p:extLst>
      <p:ext uri="{BB962C8B-B14F-4D97-AF65-F5344CB8AC3E}">
        <p14:creationId xmlns:p14="http://schemas.microsoft.com/office/powerpoint/2010/main" val="8061892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1500" fill="hold"/>
                                        <p:tgtEl>
                                          <p:spTgt spid="10"/>
                                        </p:tgtEl>
                                      </p:cBhvr>
                                      <p:by x="50000" y="50000"/>
                                    </p:animScale>
                                  </p:childTnLst>
                                </p:cTn>
                              </p:par>
                              <p:par>
                                <p:cTn id="12" presetID="63" presetClass="path" presetSubtype="0" accel="50000" decel="50000" fill="hold" nodeType="withEffect">
                                  <p:stCondLst>
                                    <p:cond delay="0"/>
                                  </p:stCondLst>
                                  <p:childTnLst>
                                    <p:animMotion origin="layout" path="M -3.33333E-6 -1.11111E-6 L 0.39297 -0.0912 " pathEditMode="relative" rAng="0" ptsTypes="AA">
                                      <p:cBhvr>
                                        <p:cTn id="13" dur="1500" fill="hold"/>
                                        <p:tgtEl>
                                          <p:spTgt spid="10"/>
                                        </p:tgtEl>
                                        <p:attrNameLst>
                                          <p:attrName>ppt_x</p:attrName>
                                          <p:attrName>ppt_y</p:attrName>
                                        </p:attrNameLst>
                                      </p:cBhvr>
                                      <p:rCtr x="19648" y="-4560"/>
                                    </p:animMotion>
                                  </p:childTnLst>
                                </p:cTn>
                              </p:par>
                              <p:par>
                                <p:cTn id="14" presetID="10" presetClass="exit" presetSubtype="0" fill="hold" grpId="1"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noAutofit/>
          </a:bodyPr>
          <a:lstStyle/>
          <a:p>
            <a:r>
              <a:rPr lang="en-US" sz="4400"/>
              <a:t>SSH</a:t>
            </a:r>
            <a:endParaRPr lang="ru-RU" sz="4400"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p:txBody>
          <a:bodyPr/>
          <a:lstStyle/>
          <a:p>
            <a:r>
              <a:rPr lang="en-US" sz="2400"/>
              <a:t>Secure Socket Shell</a:t>
            </a:r>
            <a:endParaRPr lang="ru-RU" sz="2400"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6</a:t>
            </a:fld>
            <a:endParaRPr lang="ru-RU" dirty="0"/>
          </a:p>
        </p:txBody>
      </p:sp>
      <p:pic>
        <p:nvPicPr>
          <p:cNvPr id="10" name="Picture 9">
            <a:extLst>
              <a:ext uri="{FF2B5EF4-FFF2-40B4-BE49-F238E27FC236}">
                <a16:creationId xmlns:a16="http://schemas.microsoft.com/office/drawing/2014/main" id="{E99F5307-87B2-409B-8922-A69E6202F53A}"/>
              </a:ext>
            </a:extLst>
          </p:cNvPr>
          <p:cNvPicPr>
            <a:picLocks noChangeAspect="1"/>
          </p:cNvPicPr>
          <p:nvPr/>
        </p:nvPicPr>
        <p:blipFill>
          <a:blip r:embed="rId2"/>
          <a:stretch>
            <a:fillRect/>
          </a:stretch>
        </p:blipFill>
        <p:spPr>
          <a:xfrm>
            <a:off x="2651503" y="2444083"/>
            <a:ext cx="6888994" cy="4286485"/>
          </a:xfrm>
          <a:prstGeom prst="rect">
            <a:avLst/>
          </a:prstGeom>
        </p:spPr>
      </p:pic>
      <p:pic>
        <p:nvPicPr>
          <p:cNvPr id="21" name="Picture 20">
            <a:extLst>
              <a:ext uri="{FF2B5EF4-FFF2-40B4-BE49-F238E27FC236}">
                <a16:creationId xmlns:a16="http://schemas.microsoft.com/office/drawing/2014/main" id="{69CF1AF8-73D5-422E-97E4-7AC81E5BBC4D}"/>
              </a:ext>
            </a:extLst>
          </p:cNvPr>
          <p:cNvPicPr>
            <a:picLocks noChangeAspect="1"/>
          </p:cNvPicPr>
          <p:nvPr/>
        </p:nvPicPr>
        <p:blipFill>
          <a:blip r:embed="rId3"/>
          <a:stretch>
            <a:fillRect/>
          </a:stretch>
        </p:blipFill>
        <p:spPr>
          <a:xfrm>
            <a:off x="-65435" y="2323909"/>
            <a:ext cx="2716938" cy="2225640"/>
          </a:xfrm>
          <a:prstGeom prst="rect">
            <a:avLst/>
          </a:prstGeom>
        </p:spPr>
      </p:pic>
      <p:pic>
        <p:nvPicPr>
          <p:cNvPr id="23" name="Picture 22">
            <a:extLst>
              <a:ext uri="{FF2B5EF4-FFF2-40B4-BE49-F238E27FC236}">
                <a16:creationId xmlns:a16="http://schemas.microsoft.com/office/drawing/2014/main" id="{A8A04B85-DED5-472E-A13D-589C58C37FE8}"/>
              </a:ext>
            </a:extLst>
          </p:cNvPr>
          <p:cNvPicPr>
            <a:picLocks noChangeAspect="1"/>
          </p:cNvPicPr>
          <p:nvPr/>
        </p:nvPicPr>
        <p:blipFill rotWithShape="1">
          <a:blip r:embed="rId4"/>
          <a:srcRect l="20521" r="21042"/>
          <a:stretch/>
        </p:blipFill>
        <p:spPr>
          <a:xfrm>
            <a:off x="243827" y="4534091"/>
            <a:ext cx="2140174" cy="2135167"/>
          </a:xfrm>
          <a:prstGeom prst="ellipse">
            <a:avLst/>
          </a:prstGeom>
        </p:spPr>
      </p:pic>
      <p:pic>
        <p:nvPicPr>
          <p:cNvPr id="25" name="Picture 24">
            <a:extLst>
              <a:ext uri="{FF2B5EF4-FFF2-40B4-BE49-F238E27FC236}">
                <a16:creationId xmlns:a16="http://schemas.microsoft.com/office/drawing/2014/main" id="{E60F7139-7E7E-497E-B3A7-267E895EA4B7}"/>
              </a:ext>
            </a:extLst>
          </p:cNvPr>
          <p:cNvPicPr>
            <a:picLocks noChangeAspect="1"/>
          </p:cNvPicPr>
          <p:nvPr/>
        </p:nvPicPr>
        <p:blipFill rotWithShape="1">
          <a:blip r:embed="rId5">
            <a:duotone>
              <a:prstClr val="black"/>
              <a:schemeClr val="accent5">
                <a:tint val="45000"/>
                <a:satMod val="400000"/>
              </a:schemeClr>
            </a:duotone>
            <a:extLst>
              <a:ext uri="{BEBA8EAE-BF5A-486C-A8C5-ECC9F3942E4B}">
                <a14:imgProps xmlns:a14="http://schemas.microsoft.com/office/drawing/2010/main">
                  <a14:imgLayer r:embed="rId6">
                    <a14:imgEffect>
                      <a14:backgroundRemoval t="6688" b="95223" l="29000" r="70917"/>
                    </a14:imgEffect>
                  </a14:imgLayer>
                </a14:imgProps>
              </a:ext>
            </a:extLst>
          </a:blip>
          <a:srcRect l="23833" r="23833"/>
          <a:stretch/>
        </p:blipFill>
        <p:spPr>
          <a:xfrm>
            <a:off x="9684218" y="2308860"/>
            <a:ext cx="2240280" cy="2240280"/>
          </a:xfrm>
          <a:prstGeom prst="hexagon">
            <a:avLst/>
          </a:prstGeom>
        </p:spPr>
      </p:pic>
      <p:pic>
        <p:nvPicPr>
          <p:cNvPr id="29" name="Picture 28">
            <a:extLst>
              <a:ext uri="{FF2B5EF4-FFF2-40B4-BE49-F238E27FC236}">
                <a16:creationId xmlns:a16="http://schemas.microsoft.com/office/drawing/2014/main" id="{D39D34AD-38DE-4836-82D8-7BD77403E0D6}"/>
              </a:ext>
            </a:extLst>
          </p:cNvPr>
          <p:cNvPicPr>
            <a:picLocks noChangeAspect="1"/>
          </p:cNvPicPr>
          <p:nvPr/>
        </p:nvPicPr>
        <p:blipFill>
          <a:blip r:embed="rId7"/>
          <a:stretch>
            <a:fillRect/>
          </a:stretch>
        </p:blipFill>
        <p:spPr>
          <a:xfrm>
            <a:off x="9540497" y="4534091"/>
            <a:ext cx="2651503" cy="1988628"/>
          </a:xfrm>
          <a:prstGeom prst="rect">
            <a:avLst/>
          </a:prstGeom>
        </p:spPr>
      </p:pic>
    </p:spTree>
    <p:extLst>
      <p:ext uri="{BB962C8B-B14F-4D97-AF65-F5344CB8AC3E}">
        <p14:creationId xmlns:p14="http://schemas.microsoft.com/office/powerpoint/2010/main" val="3953500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p:txBody>
          <a:bodyPr>
            <a:noAutofit/>
          </a:bodyPr>
          <a:lstStyle/>
          <a:p>
            <a:r>
              <a:rPr lang="en-US" sz="3200">
                <a:latin typeface="Tahoma" panose="020B0604030504040204" pitchFamily="34" charset="0"/>
                <a:ea typeface="Tahoma" panose="020B0604030504040204" pitchFamily="34" charset="0"/>
                <a:cs typeface="Tahoma" panose="020B0604030504040204" pitchFamily="34" charset="0"/>
              </a:rPr>
              <a:t>Yêu cầu đề tài</a:t>
            </a:r>
            <a:endParaRPr lang="ru-RU" sz="3200"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E8546E56-D449-4019-86AD-4F0D3A1474E8}"/>
              </a:ext>
            </a:extLst>
          </p:cNvPr>
          <p:cNvSpPr>
            <a:spLocks noGrp="1"/>
          </p:cNvSpPr>
          <p:nvPr>
            <p:ph type="body" sz="quarter" idx="16"/>
          </p:nvPr>
        </p:nvSpPr>
        <p:spPr>
          <a:xfrm>
            <a:off x="528321" y="3252274"/>
            <a:ext cx="3860800" cy="3006286"/>
          </a:xfrm>
        </p:spPr>
        <p:txBody>
          <a:bodyPr/>
          <a:lstStyle/>
          <a:p>
            <a:pPr marL="285750" indent="-285750" algn="just">
              <a:buFont typeface="Wingdings" panose="05000000000000000000" pitchFamily="2" charset="2"/>
              <a:buChar char="ü"/>
            </a:pPr>
            <a:r>
              <a:rPr lang="vi-VN" sz="1600"/>
              <a:t>Cài đặt docker trên ubuntu</a:t>
            </a:r>
            <a:r>
              <a:rPr lang="en-US" sz="1600"/>
              <a:t>.</a:t>
            </a:r>
          </a:p>
          <a:p>
            <a:pPr marL="285750" indent="-285750" algn="just">
              <a:buFont typeface="Wingdings" panose="05000000000000000000" pitchFamily="2" charset="2"/>
              <a:buChar char="ü"/>
            </a:pPr>
            <a:r>
              <a:rPr lang="vi-VN" sz="1600"/>
              <a:t>Xây dựng website có các chức năng: khởi tạ</a:t>
            </a:r>
            <a:r>
              <a:rPr lang="en-US" sz="1600"/>
              <a:t>o.</a:t>
            </a:r>
            <a:r>
              <a:rPr lang="vi-VN" sz="1600"/>
              <a:t> container, tắt container, quản lý user sử dụng container</a:t>
            </a:r>
            <a:r>
              <a:rPr lang="en-US" sz="1600"/>
              <a:t>.</a:t>
            </a:r>
          </a:p>
          <a:p>
            <a:pPr marL="285750" indent="-285750" algn="just">
              <a:buFont typeface="Wingdings" panose="05000000000000000000" pitchFamily="2" charset="2"/>
              <a:buChar char="ü"/>
            </a:pPr>
            <a:r>
              <a:rPr lang="vi-VN" sz="1600"/>
              <a:t>Khi khởi tạo container cho phép chọn số CPU, dung lượng RAM</a:t>
            </a:r>
            <a:r>
              <a:rPr lang="en-US" sz="1600"/>
              <a:t>.</a:t>
            </a:r>
          </a:p>
          <a:p>
            <a:pPr marL="285750" indent="-285750" algn="just">
              <a:buFont typeface="Wingdings" panose="05000000000000000000" pitchFamily="2" charset="2"/>
              <a:buChar char="ü"/>
            </a:pPr>
            <a:r>
              <a:rPr lang="vi-VN" sz="1600"/>
              <a:t>User có thể dùng SSH để kết nối đến container</a:t>
            </a:r>
            <a:r>
              <a:rPr lang="en-US" sz="1600"/>
              <a:t>.</a:t>
            </a:r>
            <a:endParaRPr lang="ru-RU" sz="1600" dirty="0"/>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p:txBody>
          <a:bodyPr/>
          <a:lstStyle/>
          <a:p>
            <a:fld id="{D495E168-DA5E-4888-8D8A-92B118324C14}" type="slidenum">
              <a:rPr lang="ru-RU" smtClean="0"/>
              <a:t>7</a:t>
            </a:fld>
            <a:endParaRPr lang="ru-RU" dirty="0"/>
          </a:p>
        </p:txBody>
      </p:sp>
      <p:pic>
        <p:nvPicPr>
          <p:cNvPr id="10" name="Picture 9">
            <a:extLst>
              <a:ext uri="{FF2B5EF4-FFF2-40B4-BE49-F238E27FC236}">
                <a16:creationId xmlns:a16="http://schemas.microsoft.com/office/drawing/2014/main" id="{48D034D2-4809-4845-97C8-236323BA888E}"/>
              </a:ext>
            </a:extLst>
          </p:cNvPr>
          <p:cNvPicPr>
            <a:picLocks noChangeAspect="1"/>
          </p:cNvPicPr>
          <p:nvPr/>
        </p:nvPicPr>
        <p:blipFill>
          <a:blip r:embed="rId2"/>
          <a:stretch>
            <a:fillRect/>
          </a:stretch>
        </p:blipFill>
        <p:spPr>
          <a:xfrm>
            <a:off x="4490720" y="1427926"/>
            <a:ext cx="7701280" cy="4207222"/>
          </a:xfrm>
          <a:prstGeom prst="rect">
            <a:avLst/>
          </a:prstGeom>
        </p:spPr>
      </p:pic>
      <p:pic>
        <p:nvPicPr>
          <p:cNvPr id="14" name="Picture 13">
            <a:extLst>
              <a:ext uri="{FF2B5EF4-FFF2-40B4-BE49-F238E27FC236}">
                <a16:creationId xmlns:a16="http://schemas.microsoft.com/office/drawing/2014/main" id="{CE6FCC1E-565F-4AC2-B22A-1D6F7C2CB221}"/>
              </a:ext>
            </a:extLst>
          </p:cNvPr>
          <p:cNvPicPr>
            <a:picLocks noChangeAspect="1"/>
          </p:cNvPicPr>
          <p:nvPr/>
        </p:nvPicPr>
        <p:blipFill>
          <a:blip r:embed="rId3"/>
          <a:stretch>
            <a:fillRect/>
          </a:stretch>
        </p:blipFill>
        <p:spPr>
          <a:xfrm>
            <a:off x="4485923" y="1300480"/>
            <a:ext cx="7706077" cy="4334668"/>
          </a:xfrm>
          <a:prstGeom prst="rect">
            <a:avLst/>
          </a:prstGeom>
        </p:spPr>
      </p:pic>
      <p:pic>
        <p:nvPicPr>
          <p:cNvPr id="16" name="Picture 15">
            <a:extLst>
              <a:ext uri="{FF2B5EF4-FFF2-40B4-BE49-F238E27FC236}">
                <a16:creationId xmlns:a16="http://schemas.microsoft.com/office/drawing/2014/main" id="{2AE9EFC9-3A19-4155-8A07-3C0AEB31F4DC}"/>
              </a:ext>
            </a:extLst>
          </p:cNvPr>
          <p:cNvPicPr>
            <a:picLocks noChangeAspect="1"/>
          </p:cNvPicPr>
          <p:nvPr/>
        </p:nvPicPr>
        <p:blipFill>
          <a:blip r:embed="rId4"/>
          <a:stretch>
            <a:fillRect/>
          </a:stretch>
        </p:blipFill>
        <p:spPr>
          <a:xfrm>
            <a:off x="4485923" y="1300479"/>
            <a:ext cx="7706077" cy="4334669"/>
          </a:xfrm>
          <a:prstGeom prst="rect">
            <a:avLst/>
          </a:prstGeom>
        </p:spPr>
      </p:pic>
      <p:pic>
        <p:nvPicPr>
          <p:cNvPr id="18" name="Picture 17">
            <a:extLst>
              <a:ext uri="{FF2B5EF4-FFF2-40B4-BE49-F238E27FC236}">
                <a16:creationId xmlns:a16="http://schemas.microsoft.com/office/drawing/2014/main" id="{416D0140-3923-4BDA-A729-E6BE65B7D201}"/>
              </a:ext>
            </a:extLst>
          </p:cNvPr>
          <p:cNvPicPr>
            <a:picLocks noChangeAspect="1"/>
          </p:cNvPicPr>
          <p:nvPr/>
        </p:nvPicPr>
        <p:blipFill>
          <a:blip r:embed="rId5"/>
          <a:stretch>
            <a:fillRect/>
          </a:stretch>
        </p:blipFill>
        <p:spPr>
          <a:xfrm>
            <a:off x="4485923" y="1300478"/>
            <a:ext cx="7706077" cy="4334668"/>
          </a:xfrm>
          <a:prstGeom prst="rect">
            <a:avLst/>
          </a:prstGeom>
        </p:spPr>
      </p:pic>
      <p:pic>
        <p:nvPicPr>
          <p:cNvPr id="20" name="Picture 19">
            <a:extLst>
              <a:ext uri="{FF2B5EF4-FFF2-40B4-BE49-F238E27FC236}">
                <a16:creationId xmlns:a16="http://schemas.microsoft.com/office/drawing/2014/main" id="{2B35C58D-E09D-44F0-8DB5-46116765F55E}"/>
              </a:ext>
            </a:extLst>
          </p:cNvPr>
          <p:cNvPicPr>
            <a:picLocks noChangeAspect="1"/>
          </p:cNvPicPr>
          <p:nvPr/>
        </p:nvPicPr>
        <p:blipFill>
          <a:blip r:embed="rId6"/>
          <a:stretch>
            <a:fillRect/>
          </a:stretch>
        </p:blipFill>
        <p:spPr>
          <a:xfrm>
            <a:off x="4485923" y="1300476"/>
            <a:ext cx="7706077" cy="4334668"/>
          </a:xfrm>
          <a:prstGeom prst="rect">
            <a:avLst/>
          </a:prstGeom>
        </p:spPr>
      </p:pic>
    </p:spTree>
    <p:extLst>
      <p:ext uri="{BB962C8B-B14F-4D97-AF65-F5344CB8AC3E}">
        <p14:creationId xmlns:p14="http://schemas.microsoft.com/office/powerpoint/2010/main" val="21138407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left)">
                                      <p:cBhvr>
                                        <p:cTn id="16" dur="500"/>
                                        <p:tgtEl>
                                          <p:spTgt spid="5">
                                            <p:txEl>
                                              <p:pRg st="1" end="1"/>
                                            </p:txEl>
                                          </p:spTgt>
                                        </p:tgtEl>
                                      </p:cBhvr>
                                    </p:animEffect>
                                  </p:childTnLst>
                                </p:cTn>
                              </p:par>
                              <p:par>
                                <p:cTn id="17" presetID="10" presetClass="exit" presetSubtype="0" fill="hold" nodeType="with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wipe(left)">
                                      <p:cBhvr>
                                        <p:cTn id="28" dur="500"/>
                                        <p:tgtEl>
                                          <p:spTgt spid="5">
                                            <p:txEl>
                                              <p:pRg st="2" end="2"/>
                                            </p:txEl>
                                          </p:spTgt>
                                        </p:tgtEl>
                                      </p:cBhvr>
                                    </p:animEffect>
                                  </p:childTnLst>
                                </p:cTn>
                              </p:par>
                              <p:par>
                                <p:cTn id="29" presetID="10" presetClass="exit" presetSubtype="0" fill="hold"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6"/>
                                        </p:tgtEl>
                                      </p:cBhvr>
                                    </p:animEffect>
                                    <p:set>
                                      <p:cBhvr>
                                        <p:cTn id="40" dur="1" fill="hold">
                                          <p:stCondLst>
                                            <p:cond delay="499"/>
                                          </p:stCondLst>
                                        </p:cTn>
                                        <p:tgtEl>
                                          <p:spTgt spid="16"/>
                                        </p:tgtEl>
                                        <p:attrNameLst>
                                          <p:attrName>style.visibility</p:attrName>
                                        </p:attrNameLst>
                                      </p:cBhvr>
                                      <p:to>
                                        <p:strVal val="hidden"/>
                                      </p:to>
                                    </p:set>
                                  </p:childTnLst>
                                </p:cTn>
                              </p:par>
                              <p:par>
                                <p:cTn id="41" presetID="14" presetClass="entr" presetSubtype="5"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vertic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Effect transition="in" filter="wipe(left)">
                                      <p:cBhvr>
                                        <p:cTn id="48" dur="500"/>
                                        <p:tgtEl>
                                          <p:spTgt spid="5">
                                            <p:txEl>
                                              <p:pRg st="3" end="3"/>
                                            </p:txEl>
                                          </p:spTgt>
                                        </p:tgtEl>
                                      </p:cBhvr>
                                    </p:animEffect>
                                  </p:childTnLst>
                                </p:cTn>
                              </p:par>
                              <p:par>
                                <p:cTn id="49" presetID="14" presetClass="entr" presetSubtype="5"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vertical)">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837530" y="5608062"/>
            <a:ext cx="10515600" cy="782638"/>
          </a:xfrm>
        </p:spPr>
        <p:txBody>
          <a:bodyPr>
            <a:normAutofit/>
          </a:bodyPr>
          <a:lstStyle/>
          <a:p>
            <a:r>
              <a:rPr lang="en-US" sz="4400">
                <a:gradFill>
                  <a:gsLst>
                    <a:gs pos="0">
                      <a:srgbClr val="008EDC"/>
                    </a:gs>
                    <a:gs pos="100000">
                      <a:srgbClr val="D30F64"/>
                    </a:gs>
                  </a:gsLst>
                  <a:lin ang="0" scaled="1"/>
                </a:gradFill>
              </a:rPr>
              <a:t>THANK FOR LISTENING</a:t>
            </a:r>
            <a:endParaRPr lang="ru-RU" sz="540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19353602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553</TotalTime>
  <Words>412</Words>
  <Application>Microsoft Office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Century Gothic</vt:lpstr>
      <vt:lpstr>Tahoma</vt:lpstr>
      <vt:lpstr>Verdana</vt:lpstr>
      <vt:lpstr>Wingdings</vt:lpstr>
      <vt:lpstr>Office Theme</vt:lpstr>
      <vt:lpstr>CLOUD COMPUTING</vt:lpstr>
      <vt:lpstr>MEMBER</vt:lpstr>
      <vt:lpstr>CLOUD COMPUTING</vt:lpstr>
      <vt:lpstr>CLOUD COMPUTING</vt:lpstr>
      <vt:lpstr>DOCKER</vt:lpstr>
      <vt:lpstr>SSH</vt:lpstr>
      <vt:lpstr>Yêu cầu đề tài</vt:lpstr>
      <vt:lpstr>THANK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Nova Lucius</dc:creator>
  <cp:lastModifiedBy>Nova Lucius</cp:lastModifiedBy>
  <cp:revision>23</cp:revision>
  <dcterms:created xsi:type="dcterms:W3CDTF">2021-06-05T12:30:12Z</dcterms:created>
  <dcterms:modified xsi:type="dcterms:W3CDTF">2021-06-07T12:02:59Z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